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0703914-3CCE-420A-87FF-84B5ECCE247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C403C78-D989-494D-8E7A-699788335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85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82649B4-B234-4C3C-A260-93C7DA64073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EA3CCD0-1587-4016-AE90-BA624DF9D734}" type="datetimeFigureOut">
              <a:rPr lang="en-US" smtClean="0"/>
              <a:t>2/4/2014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76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Ground state electron configuration of Phosphorous</a:t>
            </a:r>
          </a:p>
          <a:p>
            <a:endParaRPr lang="en-US" dirty="0"/>
          </a:p>
          <a:p>
            <a:r>
              <a:rPr lang="en-US" dirty="0" smtClean="0"/>
              <a:t>1s2 2s2 2p6 3s2 3p3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168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covalent bond, electrons are shared between the two atoms</a:t>
            </a:r>
          </a:p>
          <a:p>
            <a:endParaRPr lang="en-US" dirty="0"/>
          </a:p>
          <a:p>
            <a:r>
              <a:rPr lang="en-US" dirty="0" smtClean="0"/>
              <a:t>In an ionic bond, electrons are held closer to one atom than another (electrons are closer to the more electronegative atom)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666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1752600"/>
            <a:ext cx="50046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  <a:p>
            <a:pPr algn="ctr"/>
            <a:r>
              <a:rPr lang="en-US" sz="3200" dirty="0" smtClean="0"/>
              <a:t>H	H	H	H</a:t>
            </a:r>
          </a:p>
          <a:p>
            <a:pPr algn="ctr"/>
            <a:r>
              <a:rPr lang="en-US" sz="3200" dirty="0" smtClean="0"/>
              <a:t>··	··	··	··</a:t>
            </a:r>
          </a:p>
          <a:p>
            <a:pPr algn="ctr"/>
            <a:r>
              <a:rPr lang="en-US" sz="3200" dirty="0" smtClean="0"/>
              <a:t>H   :   C   :   C   :   C   :   C   :   H</a:t>
            </a:r>
          </a:p>
          <a:p>
            <a:pPr algn="ctr"/>
            <a:r>
              <a:rPr lang="en-US" sz="3200" dirty="0" smtClean="0"/>
              <a:t>··	··	··	··</a:t>
            </a:r>
          </a:p>
          <a:p>
            <a:pPr algn="ctr"/>
            <a:r>
              <a:rPr lang="en-US" sz="3200" dirty="0" smtClean="0"/>
              <a:t>H	H	H	H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0718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509057"/>
            <a:ext cx="8305799" cy="4139143"/>
            <a:chOff x="381000" y="1384042"/>
            <a:chExt cx="8229599" cy="4031873"/>
          </a:xfrm>
        </p:grpSpPr>
        <p:sp>
          <p:nvSpPr>
            <p:cNvPr id="6" name="TextBox 5"/>
            <p:cNvSpPr txBox="1"/>
            <p:nvPr/>
          </p:nvSpPr>
          <p:spPr>
            <a:xfrm>
              <a:off x="381000" y="1384042"/>
              <a:ext cx="8229599" cy="4031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200" dirty="0" smtClean="0"/>
            </a:p>
            <a:p>
              <a:endParaRPr lang="en-US" sz="32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3200" dirty="0"/>
            </a:p>
            <a:p>
              <a:pPr algn="ctr"/>
              <a:r>
                <a:rPr lang="en-US" sz="3200" dirty="0" smtClean="0"/>
                <a:t>H	H	H	H</a:t>
              </a:r>
            </a:p>
            <a:p>
              <a:pPr algn="ctr"/>
              <a:endParaRPr lang="en-US" sz="3200" dirty="0" smtClean="0"/>
            </a:p>
            <a:p>
              <a:pPr algn="ctr"/>
              <a:r>
                <a:rPr lang="en-US" sz="3200" dirty="0" smtClean="0"/>
                <a:t>H	C	C	C	C	H</a:t>
              </a:r>
            </a:p>
            <a:p>
              <a:pPr algn="ctr"/>
              <a:endParaRPr lang="en-US" sz="3200" dirty="0" smtClean="0"/>
            </a:p>
            <a:p>
              <a:pPr algn="ctr"/>
              <a:r>
                <a:rPr lang="en-US" sz="3200" dirty="0" smtClean="0"/>
                <a:t>H	H	H</a:t>
              </a:r>
              <a:r>
                <a:rPr lang="en-US" sz="3200" dirty="0"/>
                <a:t>	</a:t>
              </a:r>
              <a:r>
                <a:rPr lang="en-US" sz="3200" dirty="0" smtClean="0"/>
                <a:t>H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124200" y="3367311"/>
              <a:ext cx="0" cy="4281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038600" y="3367311"/>
              <a:ext cx="0" cy="4281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953000" y="3367311"/>
              <a:ext cx="0" cy="4281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867400" y="3381822"/>
              <a:ext cx="0" cy="4281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124200" y="4372422"/>
              <a:ext cx="0" cy="4281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038600" y="4372422"/>
              <a:ext cx="0" cy="4281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953000" y="4372422"/>
              <a:ext cx="0" cy="4281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867400" y="4372422"/>
              <a:ext cx="0" cy="4281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2438400" y="4114800"/>
              <a:ext cx="381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096000" y="4114800"/>
              <a:ext cx="381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4267200" y="4114800"/>
              <a:ext cx="381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181600" y="4114800"/>
              <a:ext cx="381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8983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Sigma bonds are formed as single bonds</a:t>
            </a:r>
          </a:p>
          <a:p>
            <a:endParaRPr lang="en-US" dirty="0"/>
          </a:p>
          <a:p>
            <a:r>
              <a:rPr lang="en-US" dirty="0" smtClean="0"/>
              <a:t>Pi bonds form the double and triple bonds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65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Sigma bonds are formed by cylindrically symmetrical overlap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3" t="44225" r="31313" b="42351"/>
          <a:stretch/>
        </p:blipFill>
        <p:spPr bwMode="auto">
          <a:xfrm>
            <a:off x="2590800" y="3168444"/>
            <a:ext cx="3574140" cy="156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298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685800"/>
          </a:xfrm>
        </p:spPr>
        <p:txBody>
          <a:bodyPr/>
          <a:lstStyle/>
          <a:p>
            <a:r>
              <a:rPr lang="en-US" dirty="0" smtClean="0"/>
              <a:t>Pi bonds are formed when a sideways overlap occurs</a:t>
            </a:r>
            <a:endParaRPr lang="en-US" dirty="0"/>
          </a:p>
        </p:txBody>
      </p:sp>
      <p:sp>
        <p:nvSpPr>
          <p:cNvPr id="4" name="AutoShape 2" descr="Displaying photo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0" t="19771" r="45569" b="67014"/>
          <a:stretch/>
        </p:blipFill>
        <p:spPr bwMode="auto">
          <a:xfrm>
            <a:off x="2971800" y="3158612"/>
            <a:ext cx="2423325" cy="15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583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bonds are the weakest</a:t>
            </a:r>
          </a:p>
          <a:p>
            <a:endParaRPr lang="en-US" dirty="0"/>
          </a:p>
          <a:p>
            <a:r>
              <a:rPr lang="en-US" dirty="0" smtClean="0"/>
              <a:t>Triple bonds are the strongest</a:t>
            </a:r>
          </a:p>
          <a:p>
            <a:endParaRPr lang="en-US" dirty="0"/>
          </a:p>
          <a:p>
            <a:r>
              <a:rPr lang="en-US" dirty="0" smtClean="0"/>
              <a:t>Single bonds are the longest</a:t>
            </a:r>
          </a:p>
          <a:p>
            <a:endParaRPr lang="en-US" dirty="0"/>
          </a:p>
          <a:p>
            <a:r>
              <a:rPr lang="en-US" dirty="0" smtClean="0"/>
              <a:t>Triple bonds are the shortest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534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990600"/>
          </a:xfrm>
        </p:spPr>
        <p:txBody>
          <a:bodyPr/>
          <a:lstStyle/>
          <a:p>
            <a:r>
              <a:rPr lang="en-US" dirty="0" smtClean="0"/>
              <a:t>You determine the hybridization of an atom by counting the number of atoms and lone pairs that are attached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77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16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550767"/>
              </p:ext>
            </p:extLst>
          </p:nvPr>
        </p:nvGraphicFramePr>
        <p:xfrm>
          <a:off x="762000" y="1828800"/>
          <a:ext cx="7086600" cy="409494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362200"/>
                <a:gridCol w="2362200"/>
                <a:gridCol w="2362200"/>
              </a:tblGrid>
              <a:tr h="1200878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/>
                        <a:t>Hybridization</a:t>
                      </a:r>
                      <a:endParaRPr lang="en-US" sz="2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/>
                        <a:t>Bond Angle</a:t>
                      </a:r>
                      <a:endParaRPr lang="en-US" sz="2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/>
                        <a:t>Molecular</a:t>
                      </a:r>
                      <a:r>
                        <a:rPr lang="en-US" sz="2400" u="sng" baseline="0" dirty="0" smtClean="0"/>
                        <a:t> Geometry</a:t>
                      </a:r>
                      <a:endParaRPr lang="en-US" sz="2400" u="sng" dirty="0"/>
                    </a:p>
                  </a:txBody>
                  <a:tcPr/>
                </a:tc>
              </a:tr>
              <a:tr h="9646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180°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Linear</a:t>
                      </a:r>
                      <a:endParaRPr lang="en-US" sz="2400" dirty="0"/>
                    </a:p>
                  </a:txBody>
                  <a:tcPr/>
                </a:tc>
              </a:tr>
              <a:tr h="9646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120°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Planar</a:t>
                      </a:r>
                      <a:endParaRPr lang="en-US" sz="2400" dirty="0"/>
                    </a:p>
                  </a:txBody>
                  <a:tcPr/>
                </a:tc>
              </a:tr>
              <a:tr h="9646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109.5°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Tetrahedral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1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Carbon is in Group 4A</a:t>
            </a:r>
          </a:p>
          <a:p>
            <a:endParaRPr lang="en-US" dirty="0" smtClean="0"/>
          </a:p>
          <a:p>
            <a:r>
              <a:rPr lang="en-US" dirty="0" smtClean="0"/>
              <a:t>Carbon can form up to four bonds</a:t>
            </a:r>
          </a:p>
          <a:p>
            <a:endParaRPr lang="en-US" dirty="0" smtClean="0"/>
          </a:p>
          <a:p>
            <a:r>
              <a:rPr lang="en-US" dirty="0" smtClean="0"/>
              <a:t>Carbon has 4 valence electrons</a:t>
            </a:r>
          </a:p>
          <a:p>
            <a:endParaRPr lang="en-US" dirty="0"/>
          </a:p>
          <a:p>
            <a:r>
              <a:rPr lang="en-US" dirty="0" smtClean="0"/>
              <a:t>Carbon can form relatively strong carbon to carbon bonds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259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24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Electronegativity is the ability of an atom to attract/ pull electrons towards itself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633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Fluorine is the most electronegative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33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4386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Nonpolar covalent bonds:</a:t>
            </a:r>
          </a:p>
          <a:p>
            <a:pPr lvl="1"/>
            <a:r>
              <a:rPr lang="en-US" dirty="0" smtClean="0"/>
              <a:t>0 to 0.4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Polar covalent bonds:</a:t>
            </a:r>
          </a:p>
          <a:p>
            <a:pPr lvl="1"/>
            <a:r>
              <a:rPr lang="en-US" dirty="0" smtClean="0"/>
              <a:t>0.4 to 2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Ionic Bonds:</a:t>
            </a:r>
          </a:p>
          <a:p>
            <a:pPr lvl="1"/>
            <a:r>
              <a:rPr lang="en-US" dirty="0" smtClean="0"/>
              <a:t>Greater than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73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dipole moment is the net molecular polarity due to the difference in the summed charges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6648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Dipole moments are represented by an arrow with one line through the center</a:t>
            </a:r>
          </a:p>
          <a:p>
            <a:endParaRPr lang="en-US" dirty="0"/>
          </a:p>
          <a:p>
            <a:r>
              <a:rPr lang="en-US" dirty="0" smtClean="0"/>
              <a:t>The line originates from the positively charged side, and goes towards the negatively charged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817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formal charge of the atom is calculated as follows: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# </m:t>
                    </m:r>
                    <m:r>
                      <a:rPr lang="en-US" b="0" i="1" smtClean="0">
                        <a:latin typeface="Cambria Math"/>
                      </a:rPr>
                      <m:t>𝑓𝑟𝑒𝑒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𝑣𝑎𝑙𝑒𝑛𝑐𝑒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𝑒𝑙𝑒𝑐𝑡𝑟𝑜𝑛𝑠</m:t>
                    </m:r>
                    <m:r>
                      <a:rPr lang="en-US" b="0" i="1" smtClean="0">
                        <a:latin typeface="Cambria Math"/>
                      </a:rPr>
                      <m:t> −#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𝑏𝑜𝑢𝑛𝑑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𝑒𝑙𝑒𝑐𝑡𝑟𝑜𝑛𝑠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382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molecule that is in resonance is actually a hybrid of all of the resonance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919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Electron flow is represented by curly arrows </a:t>
            </a:r>
          </a:p>
          <a:p>
            <a:endParaRPr lang="en-US" dirty="0" smtClean="0"/>
          </a:p>
          <a:p>
            <a:r>
              <a:rPr lang="en-US" dirty="0" smtClean="0"/>
              <a:t>B. The three atom unit must be present</a:t>
            </a:r>
          </a:p>
          <a:p>
            <a:endParaRPr lang="en-US" dirty="0" smtClean="0"/>
          </a:p>
          <a:p>
            <a:r>
              <a:rPr lang="en-US" dirty="0" smtClean="0"/>
              <a:t>C. Only electron placement has changed throughout the resonance forms, the arrangement of the atoms remains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63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Isotopes are atoms of the same element with a different mass, due to a different number of neutrons within the nucleus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96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Bronsted</a:t>
            </a:r>
            <a:r>
              <a:rPr lang="en-US" dirty="0" smtClean="0"/>
              <a:t> Definitions: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Acid: A substance that donates a proton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Base: A substance that accepts a proton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204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Organic Definition: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Acid: Characterized by the presence of positively polarized hydrogen atoms (delta plus due to nearby E.N. elements)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Base: Atoms with lone pairs (that can “grab” the positively polarized hydrogen)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894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Lewis Definitions: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Acid: Electron pair acceptors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Base: Electron pair donors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547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acids produce weak conjugate bases</a:t>
            </a:r>
          </a:p>
          <a:p>
            <a:endParaRPr lang="en-US" dirty="0"/>
          </a:p>
          <a:p>
            <a:r>
              <a:rPr lang="en-US" dirty="0" smtClean="0"/>
              <a:t>Weak acids produce strong conjugate bases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360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acids have:</a:t>
            </a:r>
          </a:p>
          <a:p>
            <a:endParaRPr lang="en-US" dirty="0"/>
          </a:p>
          <a:p>
            <a:pPr lvl="1"/>
            <a:r>
              <a:rPr lang="en-US" dirty="0" smtClean="0"/>
              <a:t>A large </a:t>
            </a:r>
            <a:r>
              <a:rPr lang="en-US" dirty="0" err="1" smtClean="0"/>
              <a:t>Ka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 small </a:t>
            </a:r>
            <a:r>
              <a:rPr lang="en-US" dirty="0" err="1" smtClean="0"/>
              <a:t>pKa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166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 acids have:</a:t>
            </a:r>
          </a:p>
          <a:p>
            <a:endParaRPr lang="en-US" dirty="0"/>
          </a:p>
          <a:p>
            <a:pPr lvl="1"/>
            <a:r>
              <a:rPr lang="en-US" dirty="0" smtClean="0"/>
              <a:t>A small </a:t>
            </a:r>
            <a:r>
              <a:rPr lang="en-US" dirty="0" err="1" smtClean="0"/>
              <a:t>Ka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 large </a:t>
            </a:r>
            <a:r>
              <a:rPr lang="en-US" dirty="0" err="1" smtClean="0"/>
              <a:t>pKa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437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concentration of water at 25°C is 55.6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509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acid is strong when it can easily give off it’s proton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424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base is strong when it can “grab” a proton and hold on to it easily.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847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Metal </a:t>
            </a:r>
            <a:r>
              <a:rPr lang="en-US" dirty="0" err="1" smtClean="0"/>
              <a:t>cations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Group 3A elements (BF3 and AlCl3)</a:t>
            </a:r>
          </a:p>
          <a:p>
            <a:endParaRPr lang="en-US" dirty="0"/>
          </a:p>
          <a:p>
            <a:r>
              <a:rPr lang="en-US" dirty="0" smtClean="0"/>
              <a:t>Hydrogen-Halogen</a:t>
            </a:r>
          </a:p>
          <a:p>
            <a:endParaRPr lang="en-US" dirty="0"/>
          </a:p>
          <a:p>
            <a:r>
              <a:rPr lang="en-US" dirty="0" smtClean="0"/>
              <a:t>Transition Metal Compounds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2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s orbital : spherical, can hold 2 electrons</a:t>
            </a:r>
          </a:p>
          <a:p>
            <a:endParaRPr lang="en-US" dirty="0"/>
          </a:p>
          <a:p>
            <a:r>
              <a:rPr lang="en-US" dirty="0" smtClean="0"/>
              <a:t> p orbital: dumbbell shaped, can hold 6 electrons (2 in each orbital)</a:t>
            </a:r>
          </a:p>
          <a:p>
            <a:endParaRPr lang="en-US" dirty="0"/>
          </a:p>
          <a:p>
            <a:r>
              <a:rPr lang="en-US" dirty="0" smtClean="0"/>
              <a:t> d orbital: double dumbbell, can hold 10 electrons (2 in each orbital)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f orbital: can hold 14 electrons (2 in each orbital)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5109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oxygen and nitrogen containing compounds</a:t>
            </a:r>
          </a:p>
          <a:p>
            <a:endParaRPr lang="en-US" dirty="0"/>
          </a:p>
          <a:p>
            <a:r>
              <a:rPr lang="en-US" dirty="0" smtClean="0"/>
              <a:t>Compounds that have lone pairs</a:t>
            </a:r>
          </a:p>
          <a:p>
            <a:endParaRPr lang="en-US" dirty="0"/>
          </a:p>
          <a:p>
            <a:r>
              <a:rPr lang="en-US" dirty="0" smtClean="0"/>
              <a:t>Hydroxide ion</a:t>
            </a:r>
          </a:p>
          <a:p>
            <a:endParaRPr lang="en-US" dirty="0"/>
          </a:p>
          <a:p>
            <a:r>
              <a:rPr lang="en-US" dirty="0" smtClean="0"/>
              <a:t>Iodine ion</a:t>
            </a:r>
          </a:p>
          <a:p>
            <a:endParaRPr lang="en-US" dirty="0"/>
          </a:p>
          <a:p>
            <a:r>
              <a:rPr lang="en-US" dirty="0" smtClean="0"/>
              <a:t>Halides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287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Amphoteric means that the molecule can act as either an acid or a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997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Dipole </a:t>
            </a:r>
            <a:r>
              <a:rPr lang="en-US" dirty="0" err="1" smtClean="0"/>
              <a:t>Dipole</a:t>
            </a:r>
            <a:r>
              <a:rPr lang="en-US" dirty="0" smtClean="0"/>
              <a:t>: Forces that occur between polar molecules due to electrostatic interactions (interactions between </a:t>
            </a:r>
            <a:r>
              <a:rPr lang="en-US" dirty="0" err="1" smtClean="0"/>
              <a:t>cations</a:t>
            </a:r>
            <a:r>
              <a:rPr lang="en-US" dirty="0" smtClean="0"/>
              <a:t> and anions)</a:t>
            </a:r>
          </a:p>
          <a:p>
            <a:endParaRPr lang="en-US" dirty="0"/>
          </a:p>
          <a:p>
            <a:r>
              <a:rPr lang="en-US" dirty="0" smtClean="0"/>
              <a:t>Dispersion Forces: Forces between neighboring molecules due to the constantly changing positions of electrons</a:t>
            </a:r>
          </a:p>
          <a:p>
            <a:endParaRPr lang="en-US" dirty="0"/>
          </a:p>
          <a:p>
            <a:r>
              <a:rPr lang="en-US" dirty="0" smtClean="0"/>
              <a:t>Hydrogen Bonds: The most important forces in biological molecules, attractive interactions between a hydrogen bonded to an electronegative atom and an unshared pare of electrons on another atom (Hydrogen bonding is FON)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956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136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sz="1400" dirty="0" smtClean="0"/>
              <a:t>n</a:t>
            </a:r>
            <a:r>
              <a:rPr lang="en-US" dirty="0" smtClean="0"/>
              <a:t>H</a:t>
            </a:r>
            <a:r>
              <a:rPr lang="en-US" sz="1400" dirty="0" smtClean="0"/>
              <a:t>2n+2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085808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saturated alkane has the total possible number of hydrogens attached to the carbons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240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773263"/>
              </p:ext>
            </p:extLst>
          </p:nvPr>
        </p:nvGraphicFramePr>
        <p:xfrm>
          <a:off x="838200" y="2140839"/>
          <a:ext cx="6774180" cy="25763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93545"/>
                <a:gridCol w="1693545"/>
                <a:gridCol w="1693545"/>
                <a:gridCol w="1693545"/>
              </a:tblGrid>
              <a:tr h="429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Methane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Heptane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r>
                        <a:rPr lang="en-US" sz="2000" baseline="-25000" dirty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16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9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Ethane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Octane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</a:t>
                      </a:r>
                      <a:r>
                        <a:rPr lang="en-US" sz="2000" baseline="-25000">
                          <a:effectLst/>
                        </a:rPr>
                        <a:t>8</a:t>
                      </a:r>
                      <a:r>
                        <a:rPr lang="en-US" sz="2000">
                          <a:effectLst/>
                        </a:rPr>
                        <a:t>H</a:t>
                      </a:r>
                      <a:r>
                        <a:rPr lang="en-US" sz="2000" baseline="-25000">
                          <a:effectLst/>
                        </a:rPr>
                        <a:t>18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9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Propane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</a:t>
                      </a:r>
                      <a:r>
                        <a:rPr lang="en-US" sz="2000" baseline="-25000">
                          <a:effectLst/>
                        </a:rPr>
                        <a:t>3</a:t>
                      </a:r>
                      <a:r>
                        <a:rPr lang="en-US" sz="2000">
                          <a:effectLst/>
                        </a:rPr>
                        <a:t>H</a:t>
                      </a:r>
                      <a:r>
                        <a:rPr lang="en-US" sz="2000" baseline="-25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Nonane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r>
                        <a:rPr lang="en-US" sz="2000" baseline="-25000" dirty="0">
                          <a:effectLst/>
                        </a:rPr>
                        <a:t>9</a:t>
                      </a:r>
                      <a:r>
                        <a:rPr lang="en-US" sz="200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20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9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Butane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</a:t>
                      </a:r>
                      <a:r>
                        <a:rPr lang="en-US" sz="2000" baseline="-25000">
                          <a:effectLst/>
                        </a:rPr>
                        <a:t>4</a:t>
                      </a:r>
                      <a:r>
                        <a:rPr lang="en-US" sz="2000">
                          <a:effectLst/>
                        </a:rPr>
                        <a:t>H</a:t>
                      </a:r>
                      <a:r>
                        <a:rPr lang="en-US" sz="2000" baseline="-25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Decane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r>
                        <a:rPr lang="en-US" sz="2000" baseline="-25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22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9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Pentane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</a:t>
                      </a:r>
                      <a:r>
                        <a:rPr lang="en-US" sz="2000" baseline="-25000">
                          <a:effectLst/>
                        </a:rPr>
                        <a:t>5</a:t>
                      </a:r>
                      <a:r>
                        <a:rPr lang="en-US" sz="2000">
                          <a:effectLst/>
                        </a:rPr>
                        <a:t>H</a:t>
                      </a:r>
                      <a:r>
                        <a:rPr lang="en-US" sz="2000" baseline="-250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Undecane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r>
                        <a:rPr lang="en-US" sz="2000" baseline="-25000" dirty="0">
                          <a:effectLst/>
                        </a:rPr>
                        <a:t>11</a:t>
                      </a:r>
                      <a:r>
                        <a:rPr lang="en-US" sz="200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24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9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Hexane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</a:t>
                      </a:r>
                      <a:r>
                        <a:rPr lang="en-US" sz="2000" baseline="-25000">
                          <a:effectLst/>
                        </a:rPr>
                        <a:t>6</a:t>
                      </a:r>
                      <a:r>
                        <a:rPr lang="en-US" sz="2000">
                          <a:effectLst/>
                        </a:rPr>
                        <a:t>H</a:t>
                      </a:r>
                      <a:r>
                        <a:rPr lang="en-US" sz="2000" baseline="-25000">
                          <a:effectLst/>
                        </a:rPr>
                        <a:t>14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Dodecane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r>
                        <a:rPr lang="en-US" sz="2000" baseline="-25000" dirty="0">
                          <a:effectLst/>
                        </a:rPr>
                        <a:t>12</a:t>
                      </a:r>
                      <a:r>
                        <a:rPr lang="en-US" sz="200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26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98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constitutional isomer is a structure that has the same molecular formula but different connectivity of the atoms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7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727562"/>
              </p:ext>
            </p:extLst>
          </p:nvPr>
        </p:nvGraphicFramePr>
        <p:xfrm>
          <a:off x="457200" y="1371600"/>
          <a:ext cx="7543800" cy="4724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71900"/>
                <a:gridCol w="3771900"/>
              </a:tblGrid>
              <a:tr h="1181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Isopropyl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1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Isobutyl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1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Sec-butyl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1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Tert</a:t>
                      </a:r>
                      <a:r>
                        <a:rPr lang="en-US" sz="1800" dirty="0">
                          <a:effectLst/>
                        </a:rPr>
                        <a:t>-butyl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148" name="Picture 3" descr="photo (4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6" t="23264" r="52061" b="52238"/>
          <a:stretch>
            <a:fillRect/>
          </a:stretch>
        </p:blipFill>
        <p:spPr bwMode="auto">
          <a:xfrm>
            <a:off x="5562600" y="1676400"/>
            <a:ext cx="94297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4" descr="photo (4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1" t="45700" r="40881" b="29800"/>
          <a:stretch>
            <a:fillRect/>
          </a:stretch>
        </p:blipFill>
        <p:spPr bwMode="auto">
          <a:xfrm>
            <a:off x="5558703" y="2741035"/>
            <a:ext cx="126682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5" descr="photo (4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25" t="24886" r="3107" b="50616"/>
          <a:stretch>
            <a:fillRect/>
          </a:stretch>
        </p:blipFill>
        <p:spPr bwMode="auto">
          <a:xfrm>
            <a:off x="5400674" y="4001796"/>
            <a:ext cx="126682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Picture 6" descr="photo (4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3" t="69759" r="42039" b="5743"/>
          <a:stretch>
            <a:fillRect/>
          </a:stretch>
        </p:blipFill>
        <p:spPr bwMode="auto">
          <a:xfrm>
            <a:off x="5400674" y="5105400"/>
            <a:ext cx="126682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degree of substitution of a carbon is determined by the number of carbons it is attached to </a:t>
            </a:r>
          </a:p>
          <a:p>
            <a:endParaRPr lang="en-US" dirty="0"/>
          </a:p>
          <a:p>
            <a:pPr lvl="1"/>
            <a:r>
              <a:rPr lang="en-US" dirty="0" smtClean="0"/>
              <a:t>Primary, Secondary, Tertiary and Quaternary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33400"/>
          </a:xfrm>
        </p:spPr>
        <p:txBody>
          <a:bodyPr/>
          <a:lstStyle/>
          <a:p>
            <a:r>
              <a:rPr lang="en-US" dirty="0" smtClean="0"/>
              <a:t>Orbitals are organized and grouped into shells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5242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600200"/>
            <a:ext cx="7620000" cy="4800600"/>
          </a:xfrm>
        </p:spPr>
        <p:txBody>
          <a:bodyPr/>
          <a:lstStyle/>
          <a:p>
            <a:pPr marL="777240" lvl="2" indent="0">
              <a:buNone/>
            </a:pPr>
            <a:r>
              <a:rPr lang="en-US" dirty="0" smtClean="0"/>
              <a:t>1</a:t>
            </a:r>
            <a:r>
              <a:rPr lang="en-US" sz="2000" dirty="0" smtClean="0"/>
              <a:t>. Find </a:t>
            </a:r>
            <a:r>
              <a:rPr lang="en-US" sz="2000" dirty="0"/>
              <a:t>the parent/ longest chain; if two different parent chains have equal lengths, choose the backbone that gives rise to the most side chains. </a:t>
            </a:r>
            <a:endParaRPr lang="en-US" sz="2000" dirty="0" smtClean="0"/>
          </a:p>
          <a:p>
            <a:pPr marL="1120140" lvl="2" indent="-342900">
              <a:buAutoNum type="arabicPeriod"/>
            </a:pPr>
            <a:endParaRPr lang="en-US" sz="2000" dirty="0"/>
          </a:p>
          <a:p>
            <a:pPr marL="777240" lvl="2" indent="0">
              <a:buNone/>
            </a:pPr>
            <a:r>
              <a:rPr lang="en-US" sz="2000" dirty="0"/>
              <a:t>2. Start numbering from the side so that the substituents (side chains) have the lowest numbers </a:t>
            </a:r>
            <a:r>
              <a:rPr lang="en-US" sz="2000" dirty="0" smtClean="0"/>
              <a:t>possible</a:t>
            </a:r>
          </a:p>
          <a:p>
            <a:pPr marL="777240" lvl="2" indent="0">
              <a:buNone/>
            </a:pPr>
            <a:endParaRPr lang="en-US" sz="2000" dirty="0" smtClean="0"/>
          </a:p>
          <a:p>
            <a:pPr marL="777240" lvl="2" indent="0">
              <a:buNone/>
            </a:pPr>
            <a:r>
              <a:rPr lang="en-US" sz="2000" dirty="0" smtClean="0"/>
              <a:t>3. When naming side groups, name them in alphabetical order</a:t>
            </a:r>
          </a:p>
          <a:p>
            <a:pPr marL="5715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94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chain length increases, the boiling/ melting point increases</a:t>
            </a:r>
          </a:p>
          <a:p>
            <a:endParaRPr lang="en-US" dirty="0"/>
          </a:p>
          <a:p>
            <a:r>
              <a:rPr lang="en-US" dirty="0" smtClean="0"/>
              <a:t>As the side chain length increases, the boiling/ melting point decreases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1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9700" y="335846"/>
            <a:ext cx="6324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6s		6p		6d		6f</a:t>
            </a:r>
          </a:p>
          <a:p>
            <a:endParaRPr lang="en-US" sz="3600" dirty="0" smtClean="0"/>
          </a:p>
          <a:p>
            <a:r>
              <a:rPr lang="en-US" sz="3600" dirty="0" smtClean="0"/>
              <a:t>5s		5p		5d		5f</a:t>
            </a:r>
          </a:p>
          <a:p>
            <a:endParaRPr lang="en-US" sz="3600" dirty="0" smtClean="0"/>
          </a:p>
          <a:p>
            <a:r>
              <a:rPr lang="en-US" sz="3600" dirty="0" smtClean="0"/>
              <a:t>4s		4p		4d		4f</a:t>
            </a:r>
          </a:p>
          <a:p>
            <a:endParaRPr lang="en-US" sz="3600" dirty="0" smtClean="0"/>
          </a:p>
          <a:p>
            <a:r>
              <a:rPr lang="en-US" sz="3600" dirty="0" smtClean="0"/>
              <a:t>3s		3p		3d</a:t>
            </a:r>
          </a:p>
          <a:p>
            <a:endParaRPr lang="en-US" sz="3600" dirty="0" smtClean="0"/>
          </a:p>
          <a:p>
            <a:r>
              <a:rPr lang="en-US" sz="3600" dirty="0" smtClean="0"/>
              <a:t>2s		2p</a:t>
            </a:r>
          </a:p>
          <a:p>
            <a:endParaRPr lang="en-US" sz="3600" dirty="0" smtClean="0"/>
          </a:p>
          <a:p>
            <a:r>
              <a:rPr lang="en-US" sz="3600" dirty="0" smtClean="0"/>
              <a:t>1s</a:t>
            </a:r>
          </a:p>
        </p:txBody>
      </p:sp>
    </p:spTree>
    <p:extLst>
      <p:ext uri="{BB962C8B-B14F-4D97-AF65-F5344CB8AC3E}">
        <p14:creationId xmlns:p14="http://schemas.microsoft.com/office/powerpoint/2010/main" val="2032017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Aufbau</a:t>
            </a:r>
            <a:r>
              <a:rPr lang="en-US" dirty="0" smtClean="0"/>
              <a:t> principle is the build up principle, electrons are initially placed in the lowest orbitals in increasing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81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Electrons can have two orientations, but two electrons within the same orbital must have different spins.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59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or more empty orbitals of equal energy are empty, electrons will occupy each one with parallel spins until each orbital has 1 electron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2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132</TotalTime>
  <Words>1003</Words>
  <Application>Microsoft Office PowerPoint</Application>
  <PresentationFormat>On-screen Show (4:3)</PresentationFormat>
  <Paragraphs>250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Adjacency</vt:lpstr>
      <vt:lpstr>Chapter 1 Questions</vt:lpstr>
      <vt:lpstr>Question 1</vt:lpstr>
      <vt:lpstr>Question 2</vt:lpstr>
      <vt:lpstr>Question 3</vt:lpstr>
      <vt:lpstr>Question 4</vt:lpstr>
      <vt:lpstr>PowerPoint Presentation</vt:lpstr>
      <vt:lpstr>Question 5</vt:lpstr>
      <vt:lpstr>Question 6</vt:lpstr>
      <vt:lpstr>Question 7</vt:lpstr>
      <vt:lpstr>Question 8</vt:lpstr>
      <vt:lpstr>Question 9</vt:lpstr>
      <vt:lpstr>Question 10</vt:lpstr>
      <vt:lpstr>PowerPoint Presentation</vt:lpstr>
      <vt:lpstr>Question 11</vt:lpstr>
      <vt:lpstr>Question 12</vt:lpstr>
      <vt:lpstr>Question 13</vt:lpstr>
      <vt:lpstr>Question 14</vt:lpstr>
      <vt:lpstr>Question 15</vt:lpstr>
      <vt:lpstr>Question 16</vt:lpstr>
      <vt:lpstr>Chapter 2 Questions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Chapter 3 Questions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Questions</dc:title>
  <dc:creator>Alexis</dc:creator>
  <cp:lastModifiedBy>Alexis</cp:lastModifiedBy>
  <cp:revision>33</cp:revision>
  <cp:lastPrinted>2014-02-05T00:40:24Z</cp:lastPrinted>
  <dcterms:created xsi:type="dcterms:W3CDTF">2014-02-04T22:28:12Z</dcterms:created>
  <dcterms:modified xsi:type="dcterms:W3CDTF">2014-02-05T00:40:27Z</dcterms:modified>
</cp:coreProperties>
</file>