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80" r:id="rId22"/>
    <p:sldId id="278" r:id="rId23"/>
    <p:sldId id="279" r:id="rId24"/>
    <p:sldId id="277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78" y="-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5BBBEB06-B66F-4F6E-8F26-58E70C3EF64F}" type="slidenum">
              <a:rPr lang="en-US" smtClean="0"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B825F57-CEBD-41F3-B1C3-DC60FC10FBA5}" type="datetimeFigureOut">
              <a:rPr lang="en-US" smtClean="0"/>
              <a:t>2/23/2014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Chapters 4-7 Test Review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34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4953000"/>
            <a:ext cx="2095500" cy="838200"/>
          </a:xfrm>
        </p:spPr>
        <p:txBody>
          <a:bodyPr/>
          <a:lstStyle/>
          <a:p>
            <a:pPr marL="114300" indent="0">
              <a:buNone/>
            </a:pPr>
            <a:r>
              <a:rPr lang="en-US" dirty="0" err="1" smtClean="0"/>
              <a:t>Diastereomers</a:t>
            </a:r>
            <a:endParaRPr lang="en-US" dirty="0"/>
          </a:p>
        </p:txBody>
      </p:sp>
      <p:pic>
        <p:nvPicPr>
          <p:cNvPr id="7" name="Picture 6" descr="C:\Users\Alexis\Downloads\photo 3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91" t="4704" r="13041" b="74315"/>
          <a:stretch/>
        </p:blipFill>
        <p:spPr bwMode="auto">
          <a:xfrm>
            <a:off x="1676400" y="1981200"/>
            <a:ext cx="4953000" cy="23812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74362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pic>
        <p:nvPicPr>
          <p:cNvPr id="5" name="Picture 4" descr="C:\Users\Alexis\Downloads\photo (19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039" t="29620" r="21066" b="56013"/>
          <a:stretch/>
        </p:blipFill>
        <p:spPr bwMode="auto">
          <a:xfrm>
            <a:off x="990600" y="2209800"/>
            <a:ext cx="2967038" cy="23860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9400" y="2743200"/>
            <a:ext cx="762000" cy="381000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</a:pPr>
            <a:r>
              <a:rPr lang="en-US" dirty="0" smtClean="0"/>
              <a:t>Si</a:t>
            </a:r>
            <a:endParaRPr lang="en-US" dirty="0"/>
          </a:p>
        </p:txBody>
      </p:sp>
      <p:pic>
        <p:nvPicPr>
          <p:cNvPr id="6" name="Picture 5" descr="C:\Users\Alexis\Downloads\photo (19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79" t="76102" r="59626" b="9531"/>
          <a:stretch/>
        </p:blipFill>
        <p:spPr bwMode="auto">
          <a:xfrm>
            <a:off x="4800600" y="2209800"/>
            <a:ext cx="2514600" cy="20812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6400800" y="1828800"/>
            <a:ext cx="0" cy="838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6248400" y="2133600"/>
            <a:ext cx="762000" cy="381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 smtClean="0"/>
              <a:t>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2896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pic>
        <p:nvPicPr>
          <p:cNvPr id="4" name="Picture 3" descr="C:\Users\Alexis\Downloads\photo (19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872" t="77961" r="27233" b="7672"/>
          <a:stretch/>
        </p:blipFill>
        <p:spPr bwMode="auto">
          <a:xfrm>
            <a:off x="1295400" y="2362200"/>
            <a:ext cx="2281238" cy="192055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355273"/>
            <a:ext cx="1143000" cy="609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Pro-S</a:t>
            </a:r>
            <a:endParaRPr lang="en-US" dirty="0"/>
          </a:p>
        </p:txBody>
      </p:sp>
      <p:pic>
        <p:nvPicPr>
          <p:cNvPr id="5" name="Picture 4" descr="C:\Users\Alexis\Downloads\photo 2 (1).PN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3" t="53718" b="15586"/>
          <a:stretch/>
        </p:blipFill>
        <p:spPr bwMode="auto">
          <a:xfrm>
            <a:off x="4724400" y="2362200"/>
            <a:ext cx="3048000" cy="178895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4800600" y="2209800"/>
            <a:ext cx="114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 smtClean="0"/>
              <a:t>Pro-S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533400" y="2438400"/>
            <a:ext cx="114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 smtClean="0"/>
              <a:t>Pro-R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6477000" y="1981200"/>
            <a:ext cx="11430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 smtClean="0"/>
              <a:t>Pro-R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0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981200" y="2362200"/>
            <a:ext cx="4310063" cy="2381250"/>
            <a:chOff x="1752600" y="2133600"/>
            <a:chExt cx="4310063" cy="2381250"/>
          </a:xfrm>
        </p:grpSpPr>
        <p:pic>
          <p:nvPicPr>
            <p:cNvPr id="5" name="Picture 4" descr="C:\Users\Alexis\Downloads\photo (21).PNG"/>
            <p:cNvPicPr/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7820" t="79118" r="17148" b="6048"/>
            <a:stretch/>
          </p:blipFill>
          <p:spPr bwMode="auto">
            <a:xfrm>
              <a:off x="1752600" y="2362200"/>
              <a:ext cx="4310063" cy="215265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cxnSp>
          <p:nvCxnSpPr>
            <p:cNvPr id="6" name="Straight Arrow Connector 5"/>
            <p:cNvCxnSpPr/>
            <p:nvPr/>
          </p:nvCxnSpPr>
          <p:spPr>
            <a:xfrm flipH="1">
              <a:off x="4953000" y="3086100"/>
              <a:ext cx="609600" cy="4191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Content Placeholder 2"/>
            <p:cNvSpPr txBox="1">
              <a:spLocks/>
            </p:cNvSpPr>
            <p:nvPr/>
          </p:nvSpPr>
          <p:spPr>
            <a:xfrm>
              <a:off x="5410200" y="2743200"/>
              <a:ext cx="457200" cy="5334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Font typeface="Arial" pitchFamily="34" charset="0"/>
                <a:buNone/>
              </a:pPr>
              <a:r>
                <a:rPr lang="en-US" dirty="0" smtClean="0"/>
                <a:t>E</a:t>
              </a:r>
              <a:endParaRPr lang="en-US" dirty="0"/>
            </a:p>
          </p:txBody>
        </p:sp>
        <p:sp>
          <p:nvSpPr>
            <p:cNvPr id="9" name="Content Placeholder 2"/>
            <p:cNvSpPr txBox="1">
              <a:spLocks/>
            </p:cNvSpPr>
            <p:nvPr/>
          </p:nvSpPr>
          <p:spPr>
            <a:xfrm>
              <a:off x="2438400" y="3886200"/>
              <a:ext cx="457200" cy="5334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Font typeface="Arial" pitchFamily="34" charset="0"/>
                <a:buNone/>
              </a:pPr>
              <a:r>
                <a:rPr lang="en-US" smtClean="0"/>
                <a:t>E</a:t>
              </a:r>
              <a:endParaRPr lang="en-US" dirty="0"/>
            </a:p>
          </p:txBody>
        </p:sp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4191000" y="2133600"/>
              <a:ext cx="762000" cy="53340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342900" indent="-22860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640080" indent="-22860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005840" indent="-22860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80160" indent="-22860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54480" indent="-228600" algn="l" defTabSz="914400" rtl="0" eaLnBrk="1" latinLnBrk="0" hangingPunct="1">
                <a:spcBef>
                  <a:spcPct val="20000"/>
                </a:spcBef>
                <a:buClr>
                  <a:schemeClr val="accent5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37360" indent="-182880" algn="l" defTabSz="914400" rtl="0" eaLnBrk="1" latinLnBrk="0" hangingPunct="1">
                <a:spcBef>
                  <a:spcPct val="20000"/>
                </a:spcBef>
                <a:buClr>
                  <a:schemeClr val="accent1"/>
                </a:buClr>
                <a:buFont typeface="Arial" pitchFamily="34" charset="0"/>
                <a:buChar char="•"/>
                <a:defRPr sz="140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920240" indent="-182880" algn="l" defTabSz="914400" rtl="0" eaLnBrk="1" latinLnBrk="0" hangingPunct="1">
                <a:spcBef>
                  <a:spcPct val="20000"/>
                </a:spcBef>
                <a:buClr>
                  <a:schemeClr val="accent2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103120" indent="-182880" algn="l" defTabSz="914400" rtl="0" eaLnBrk="1" latinLnBrk="0" hangingPunct="1">
                <a:spcBef>
                  <a:spcPct val="20000"/>
                </a:spcBef>
                <a:buClr>
                  <a:schemeClr val="accent3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286000" indent="-182880" algn="l" defTabSz="914400" rtl="0" eaLnBrk="1" latinLnBrk="0" hangingPunct="1">
                <a:spcBef>
                  <a:spcPct val="20000"/>
                </a:spcBef>
                <a:buClr>
                  <a:schemeClr val="accent4"/>
                </a:buClr>
                <a:buFont typeface="Arial" pitchFamily="34" charset="0"/>
                <a:buChar char="•"/>
                <a:defRPr sz="1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114300" indent="0">
                <a:buFont typeface="Arial" pitchFamily="34" charset="0"/>
                <a:buNone/>
              </a:pPr>
              <a:r>
                <a:rPr lang="en-US" dirty="0" smtClean="0"/>
                <a:t>Nu</a:t>
              </a:r>
              <a:endParaRPr lang="en-US" dirty="0"/>
            </a:p>
          </p:txBody>
        </p:sp>
      </p:grp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1623" y="4086225"/>
            <a:ext cx="783431" cy="5334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Nu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0271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50431" y="4953000"/>
            <a:ext cx="1371600" cy="6858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Addition</a:t>
            </a:r>
            <a:endParaRPr lang="en-US" dirty="0"/>
          </a:p>
        </p:txBody>
      </p:sp>
      <p:pic>
        <p:nvPicPr>
          <p:cNvPr id="4" name="Picture 3" descr="C:\Users\Alexis\Downloads\photo (20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8" t="5956" r="12981" b="77524"/>
          <a:stretch/>
        </p:blipFill>
        <p:spPr bwMode="auto">
          <a:xfrm>
            <a:off x="1143000" y="2209800"/>
            <a:ext cx="5986463" cy="20383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2367986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pic>
        <p:nvPicPr>
          <p:cNvPr id="4" name="Picture 3" descr="C:\Users\Alexis\Downloads\photo (20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" t="25076" r="17571" b="58404"/>
          <a:stretch/>
        </p:blipFill>
        <p:spPr bwMode="auto">
          <a:xfrm>
            <a:off x="1143000" y="2209800"/>
            <a:ext cx="6096000" cy="2343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05200" y="4800600"/>
            <a:ext cx="1371600" cy="6858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Addition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37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pic>
        <p:nvPicPr>
          <p:cNvPr id="4" name="Picture 3" descr="C:\Users\Alexis\Downloads\photo (20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176" r="17789" b="22304"/>
          <a:stretch/>
        </p:blipFill>
        <p:spPr bwMode="auto">
          <a:xfrm>
            <a:off x="1524000" y="2057400"/>
            <a:ext cx="5986463" cy="21907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124200" y="4800600"/>
            <a:ext cx="2133600" cy="685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Rearrangement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371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pic>
        <p:nvPicPr>
          <p:cNvPr id="4" name="Picture 3" descr="C:\Users\Alexis\Downloads\photo (20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54" t="42667" r="2707" b="40813"/>
          <a:stretch/>
        </p:blipFill>
        <p:spPr bwMode="auto">
          <a:xfrm>
            <a:off x="1371600" y="2133600"/>
            <a:ext cx="6072188" cy="21145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40894" y="4800600"/>
            <a:ext cx="2133600" cy="685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Elimination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37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pic>
        <p:nvPicPr>
          <p:cNvPr id="4" name="Picture 3" descr="C:\Users\Alexis\Downloads\photo (20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378" r="17789" b="4102"/>
          <a:stretch/>
        </p:blipFill>
        <p:spPr bwMode="auto">
          <a:xfrm>
            <a:off x="1371600" y="2362200"/>
            <a:ext cx="5834063" cy="196215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40894" y="4800600"/>
            <a:ext cx="2133600" cy="685800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dirty="0" smtClean="0"/>
              <a:t>Substitution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8371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Keq</a:t>
            </a:r>
            <a:r>
              <a:rPr lang="en-US" dirty="0" smtClean="0"/>
              <a:t> is larger than 1</a:t>
            </a:r>
          </a:p>
          <a:p>
            <a:endParaRPr lang="en-US" dirty="0"/>
          </a:p>
          <a:p>
            <a:r>
              <a:rPr lang="en-US" dirty="0" smtClean="0"/>
              <a:t>The reaction is spontaneous</a:t>
            </a:r>
          </a:p>
          <a:p>
            <a:pPr lvl="1"/>
            <a:r>
              <a:rPr lang="en-US" dirty="0" smtClean="0"/>
              <a:t>Gibbs Free Energy is negative</a:t>
            </a:r>
          </a:p>
          <a:p>
            <a:endParaRPr lang="en-US" dirty="0" smtClean="0"/>
          </a:p>
          <a:p>
            <a:r>
              <a:rPr lang="en-US" dirty="0" smtClean="0"/>
              <a:t>The reaction is exergonic</a:t>
            </a:r>
          </a:p>
          <a:p>
            <a:endParaRPr lang="en-US" dirty="0"/>
          </a:p>
          <a:p>
            <a:r>
              <a:rPr lang="en-US" dirty="0" smtClean="0"/>
              <a:t>The products are “favored”</a:t>
            </a:r>
          </a:p>
          <a:p>
            <a:pPr lvl="1"/>
            <a:r>
              <a:rPr lang="en-US" dirty="0" smtClean="0"/>
              <a:t>The reaction is pushed to the right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43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655" y="5181600"/>
            <a:ext cx="5486400" cy="6858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1-bromo-2-ethyl-3,3,5-trimethylcyclohexane</a:t>
            </a:r>
            <a:endParaRPr lang="en-US" dirty="0"/>
          </a:p>
        </p:txBody>
      </p:sp>
      <p:pic>
        <p:nvPicPr>
          <p:cNvPr id="4" name="Picture 3" descr="C:\Users\Alexis\Downloads\photo (17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12" t="3259" r="54968" b="67072"/>
          <a:stretch/>
        </p:blipFill>
        <p:spPr bwMode="auto">
          <a:xfrm>
            <a:off x="2971800" y="1904999"/>
            <a:ext cx="2404110" cy="264318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55236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581400" cy="4800600"/>
          </a:xfrm>
        </p:spPr>
        <p:txBody>
          <a:bodyPr/>
          <a:lstStyle/>
          <a:p>
            <a:r>
              <a:rPr lang="en-US" dirty="0" smtClean="0"/>
              <a:t>A : Reactants</a:t>
            </a:r>
          </a:p>
          <a:p>
            <a:endParaRPr lang="en-US" dirty="0"/>
          </a:p>
          <a:p>
            <a:r>
              <a:rPr lang="en-US" dirty="0" smtClean="0"/>
              <a:t>B : Transition State of Step 1</a:t>
            </a:r>
          </a:p>
          <a:p>
            <a:endParaRPr lang="en-US" dirty="0"/>
          </a:p>
          <a:p>
            <a:r>
              <a:rPr lang="en-US" dirty="0" smtClean="0"/>
              <a:t>C : Intermediate</a:t>
            </a:r>
          </a:p>
          <a:p>
            <a:endParaRPr lang="en-US" dirty="0"/>
          </a:p>
          <a:p>
            <a:r>
              <a:rPr lang="en-US" dirty="0" smtClean="0"/>
              <a:t>D : Transition Step of Step 2 (the slow step)</a:t>
            </a:r>
          </a:p>
          <a:p>
            <a:endParaRPr lang="en-US" dirty="0"/>
          </a:p>
          <a:p>
            <a:r>
              <a:rPr lang="en-US" dirty="0" smtClean="0"/>
              <a:t>E : Products</a:t>
            </a:r>
            <a:endParaRPr lang="en-US" dirty="0"/>
          </a:p>
        </p:txBody>
      </p:sp>
      <p:pic>
        <p:nvPicPr>
          <p:cNvPr id="4" name="Picture 3" descr="C:\Users\Alexis\Downloads\photo (21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59" t="8879" r="36378" b="48641"/>
          <a:stretch/>
        </p:blipFill>
        <p:spPr bwMode="auto">
          <a:xfrm>
            <a:off x="4419600" y="2286000"/>
            <a:ext cx="3505200" cy="36195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903793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  <a:r>
              <a:rPr lang="en-US" baseline="-25000" dirty="0" smtClean="0"/>
              <a:t>5</a:t>
            </a:r>
            <a:r>
              <a:rPr lang="en-US" dirty="0" smtClean="0"/>
              <a:t>H</a:t>
            </a:r>
            <a:r>
              <a:rPr lang="en-US" baseline="-25000" dirty="0" smtClean="0"/>
              <a:t>7</a:t>
            </a:r>
            <a:r>
              <a:rPr lang="en-US" dirty="0" smtClean="0"/>
              <a:t>Br</a:t>
            </a:r>
            <a:r>
              <a:rPr lang="en-US" baseline="-25000" dirty="0" smtClean="0"/>
              <a:t>3</a:t>
            </a:r>
            <a:r>
              <a:rPr lang="en-US" dirty="0" smtClean="0"/>
              <a:t>O</a:t>
            </a:r>
            <a:r>
              <a:rPr lang="en-US" baseline="-25000" dirty="0" smtClean="0"/>
              <a:t>2</a:t>
            </a:r>
            <a:r>
              <a:rPr lang="en-US" dirty="0"/>
              <a:t>	</a:t>
            </a:r>
            <a:r>
              <a:rPr lang="en-US" dirty="0" smtClean="0"/>
              <a:t>		DOU: 1</a:t>
            </a:r>
            <a:endParaRPr lang="en-US" sz="2200" baseline="-25000" dirty="0" smtClean="0"/>
          </a:p>
          <a:p>
            <a:endParaRPr lang="en-US" baseline="-25000" dirty="0"/>
          </a:p>
          <a:p>
            <a:endParaRPr lang="en-US" dirty="0"/>
          </a:p>
          <a:p>
            <a:r>
              <a:rPr lang="en-US" dirty="0" smtClean="0"/>
              <a:t>C</a:t>
            </a:r>
            <a:r>
              <a:rPr lang="en-US" baseline="-25000" dirty="0" smtClean="0"/>
              <a:t>7</a:t>
            </a:r>
            <a:r>
              <a:rPr lang="en-US" dirty="0" smtClean="0"/>
              <a:t>H</a:t>
            </a:r>
            <a:r>
              <a:rPr lang="en-US" baseline="-25000" dirty="0" smtClean="0"/>
              <a:t>8</a:t>
            </a:r>
            <a:r>
              <a:rPr lang="en-US" dirty="0" smtClean="0"/>
              <a:t>N</a:t>
            </a:r>
            <a:r>
              <a:rPr lang="en-US" baseline="-25000" dirty="0" smtClean="0"/>
              <a:t>2</a:t>
            </a:r>
            <a:r>
              <a:rPr lang="en-US" dirty="0" smtClean="0"/>
              <a:t>O			DOU: 5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C</a:t>
            </a:r>
            <a:r>
              <a:rPr lang="en-US" baseline="-25000" dirty="0" smtClean="0"/>
              <a:t>12</a:t>
            </a:r>
            <a:r>
              <a:rPr lang="en-US" dirty="0" smtClean="0"/>
              <a:t>H</a:t>
            </a:r>
            <a:r>
              <a:rPr lang="en-US" baseline="-25000" dirty="0" smtClean="0"/>
              <a:t>18</a:t>
            </a:r>
            <a:r>
              <a:rPr lang="en-US" dirty="0" smtClean="0"/>
              <a:t>Cl</a:t>
            </a:r>
            <a:r>
              <a:rPr lang="en-US" baseline="-25000" dirty="0" smtClean="0"/>
              <a:t>3</a:t>
            </a:r>
            <a:r>
              <a:rPr lang="en-US" dirty="0" smtClean="0"/>
              <a:t>N			DOU: 3</a:t>
            </a:r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62954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658" y="4267200"/>
            <a:ext cx="4267200" cy="6858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4-ethyl-5,5-dimethyl-2,6-nondiene</a:t>
            </a:r>
            <a:endParaRPr lang="en-US" dirty="0"/>
          </a:p>
        </p:txBody>
      </p:sp>
      <p:pic>
        <p:nvPicPr>
          <p:cNvPr id="4" name="Picture 3" descr="C:\Users\Alexis\Downloads\photo (21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7" t="60488" r="36910" b="21253"/>
          <a:stretch/>
        </p:blipFill>
        <p:spPr bwMode="auto">
          <a:xfrm>
            <a:off x="762000" y="1905001"/>
            <a:ext cx="3812858" cy="20621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:\Users\Alexis\Downloads\photo (21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0046" t="48378" r="8698" b="39884"/>
          <a:stretch/>
        </p:blipFill>
        <p:spPr bwMode="auto">
          <a:xfrm>
            <a:off x="5791200" y="1905001"/>
            <a:ext cx="2209800" cy="168116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5105400" y="4191000"/>
            <a:ext cx="3121342" cy="68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 smtClean="0"/>
              <a:t>3,3-dimethylcyclobutene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8974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en-US" dirty="0"/>
          </a:p>
        </p:txBody>
      </p:sp>
      <p:pic>
        <p:nvPicPr>
          <p:cNvPr id="3074" name="Picture 2" descr="C:\Users\Alexis\Downloads\photo 2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78" b="50445"/>
          <a:stretch/>
        </p:blipFill>
        <p:spPr bwMode="auto">
          <a:xfrm>
            <a:off x="2362200" y="1447800"/>
            <a:ext cx="4081013" cy="219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Alexis\Downloads\photo 2 (2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80" t="52340" r="1080" b="9883"/>
          <a:stretch/>
        </p:blipFill>
        <p:spPr bwMode="auto">
          <a:xfrm>
            <a:off x="2331720" y="4114800"/>
            <a:ext cx="4081013" cy="2198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409853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en-US" dirty="0"/>
          </a:p>
        </p:txBody>
      </p:sp>
      <p:pic>
        <p:nvPicPr>
          <p:cNvPr id="2050" name="Picture 2" descr="C:\Users\Alexis\Downloads\photo 1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71600"/>
            <a:ext cx="3700013" cy="52762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6021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15527" y="4953000"/>
            <a:ext cx="4055745" cy="6858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1-chloro-3-ethylcyclopentane</a:t>
            </a:r>
            <a:endParaRPr lang="en-US" dirty="0"/>
          </a:p>
        </p:txBody>
      </p:sp>
      <p:pic>
        <p:nvPicPr>
          <p:cNvPr id="5" name="Picture 4" descr="C:\Users\Alexis\Downloads\photo (17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952" t="10893" r="6228" b="74360"/>
          <a:stretch/>
        </p:blipFill>
        <p:spPr bwMode="auto">
          <a:xfrm>
            <a:off x="2743200" y="2455333"/>
            <a:ext cx="3200400" cy="1852612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56975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00667" y="2115608"/>
            <a:ext cx="2743200" cy="3028950"/>
            <a:chOff x="1100667" y="2115608"/>
            <a:chExt cx="2743200" cy="3028950"/>
          </a:xfrm>
        </p:grpSpPr>
        <p:pic>
          <p:nvPicPr>
            <p:cNvPr id="4" name="Picture 3" descr="photo 2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3290" t="8081" r="10785" b="64716"/>
            <a:stretch>
              <a:fillRect/>
            </a:stretch>
          </p:blipFill>
          <p:spPr bwMode="auto">
            <a:xfrm>
              <a:off x="1100667" y="2115608"/>
              <a:ext cx="2743200" cy="3028950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6" name="Oval 5"/>
            <p:cNvSpPr/>
            <p:nvPr/>
          </p:nvSpPr>
          <p:spPr>
            <a:xfrm>
              <a:off x="1600200" y="4038600"/>
              <a:ext cx="457200" cy="381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2667000" y="2819400"/>
              <a:ext cx="457200" cy="381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495800" y="2362200"/>
            <a:ext cx="3319463" cy="2290762"/>
            <a:chOff x="4495800" y="2362200"/>
            <a:chExt cx="3319463" cy="2290762"/>
          </a:xfrm>
        </p:grpSpPr>
        <p:pic>
          <p:nvPicPr>
            <p:cNvPr id="5" name="Picture 4" descr="photo 2"/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556" t="37550" r="49194" b="41060"/>
            <a:stretch>
              <a:fillRect/>
            </a:stretch>
          </p:blipFill>
          <p:spPr bwMode="auto">
            <a:xfrm>
              <a:off x="4495800" y="2362200"/>
              <a:ext cx="3319463" cy="2290762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" name="Oval 7"/>
            <p:cNvSpPr/>
            <p:nvPr/>
          </p:nvSpPr>
          <p:spPr>
            <a:xfrm>
              <a:off x="5181600" y="3429000"/>
              <a:ext cx="457200" cy="381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6934200" y="3200400"/>
              <a:ext cx="457200" cy="381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47077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4267200"/>
            <a:ext cx="1752600" cy="609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11.8 kJ/</a:t>
            </a:r>
            <a:r>
              <a:rPr lang="en-US" dirty="0" err="1" smtClean="0"/>
              <a:t>mol</a:t>
            </a:r>
            <a:endParaRPr lang="en-US" dirty="0"/>
          </a:p>
        </p:txBody>
      </p:sp>
      <p:pic>
        <p:nvPicPr>
          <p:cNvPr id="1026" name="Picture 2" descr="C:\Users\Alexis\Downloads\photo (23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43" t="8739" r="8832" b="62837"/>
          <a:stretch/>
        </p:blipFill>
        <p:spPr bwMode="auto">
          <a:xfrm>
            <a:off x="609600" y="2057400"/>
            <a:ext cx="7147560" cy="1889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715000" y="4267200"/>
            <a:ext cx="1752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/>
              <a:t>4</a:t>
            </a:r>
            <a:r>
              <a:rPr lang="en-US" dirty="0" smtClean="0"/>
              <a:t> kJ/</a:t>
            </a:r>
            <a:r>
              <a:rPr lang="en-US" dirty="0" err="1" smtClean="0"/>
              <a:t>mol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1197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pic>
        <p:nvPicPr>
          <p:cNvPr id="4" name="Picture 2" descr="C:\Users\Alexis\Downloads\photo (23).PN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19" t="47937" r="9535" b="20430"/>
          <a:stretch/>
        </p:blipFill>
        <p:spPr bwMode="auto">
          <a:xfrm>
            <a:off x="533400" y="1905000"/>
            <a:ext cx="7360920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5715000" y="4267200"/>
            <a:ext cx="1752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 smtClean="0"/>
              <a:t>7.6 kJ/</a:t>
            </a:r>
            <a:r>
              <a:rPr lang="en-US" dirty="0" err="1" smtClean="0"/>
              <a:t>mol</a:t>
            </a:r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9200" y="4282440"/>
            <a:ext cx="1752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0584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en-US" dirty="0" smtClean="0"/>
              <a:t>7.6 kJ/</a:t>
            </a:r>
            <a:r>
              <a:rPr lang="en-US" dirty="0" err="1" smtClean="0"/>
              <a:t>mol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19917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4953000"/>
            <a:ext cx="2095500" cy="838200"/>
          </a:xfrm>
        </p:spPr>
        <p:txBody>
          <a:bodyPr/>
          <a:lstStyle/>
          <a:p>
            <a:pPr marL="114300" indent="0">
              <a:buNone/>
            </a:pPr>
            <a:r>
              <a:rPr lang="en-US" dirty="0" err="1" smtClean="0"/>
              <a:t>Diastereomers</a:t>
            </a:r>
            <a:endParaRPr lang="en-US" dirty="0"/>
          </a:p>
        </p:txBody>
      </p:sp>
      <p:pic>
        <p:nvPicPr>
          <p:cNvPr id="4" name="Picture 3" descr="C:\Users\Alexis\Downloads\photo (17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06" t="74569" r="59174" b="6172"/>
          <a:stretch/>
        </p:blipFill>
        <p:spPr bwMode="auto">
          <a:xfrm>
            <a:off x="1066800" y="2064545"/>
            <a:ext cx="2971800" cy="22026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C:\Users\Alexis\Downloads\photo (19).PNG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02" t="26409" r="55289" b="55722"/>
          <a:stretch/>
        </p:blipFill>
        <p:spPr bwMode="auto">
          <a:xfrm>
            <a:off x="4572000" y="2121099"/>
            <a:ext cx="2590800" cy="208954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10060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5029200"/>
            <a:ext cx="1752600" cy="4572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Enantiomers</a:t>
            </a:r>
            <a:endParaRPr lang="en-US" dirty="0"/>
          </a:p>
        </p:txBody>
      </p:sp>
      <p:pic>
        <p:nvPicPr>
          <p:cNvPr id="4" name="Picture 3" descr="C:\Users\Alexis\Downloads\photo (19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61" t="2704" r="55530" b="79427"/>
          <a:stretch/>
        </p:blipFill>
        <p:spPr bwMode="auto">
          <a:xfrm>
            <a:off x="1219200" y="2286000"/>
            <a:ext cx="2205038" cy="195103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:\Users\Alexis\Downloads\photo (19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13" t="2704" r="19378" b="79427"/>
          <a:stretch/>
        </p:blipFill>
        <p:spPr bwMode="auto">
          <a:xfrm>
            <a:off x="4876800" y="2286000"/>
            <a:ext cx="2286000" cy="20121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13066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76600" y="5410200"/>
            <a:ext cx="1905000" cy="609600"/>
          </a:xfrm>
        </p:spPr>
        <p:txBody>
          <a:bodyPr/>
          <a:lstStyle/>
          <a:p>
            <a:pPr marL="114300" indent="0">
              <a:buNone/>
            </a:pPr>
            <a:r>
              <a:rPr lang="en-US" dirty="0" smtClean="0"/>
              <a:t>Enantiomers</a:t>
            </a:r>
            <a:endParaRPr lang="en-US" dirty="0"/>
          </a:p>
        </p:txBody>
      </p:sp>
      <p:pic>
        <p:nvPicPr>
          <p:cNvPr id="4" name="Picture 3" descr="C:\Users\Alexis\Downloads\photo (19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25" t="51424" r="54566" b="30707"/>
          <a:stretch/>
        </p:blipFill>
        <p:spPr bwMode="auto">
          <a:xfrm>
            <a:off x="1143000" y="2133600"/>
            <a:ext cx="2743200" cy="24844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:\Users\Alexis\Downloads\photo (19).PN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182" t="51762" r="17209" b="30369"/>
          <a:stretch/>
        </p:blipFill>
        <p:spPr bwMode="auto">
          <a:xfrm>
            <a:off x="4358640" y="2102805"/>
            <a:ext cx="2956560" cy="254539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013066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237</TotalTime>
  <Words>141</Words>
  <Application>Microsoft Office PowerPoint</Application>
  <PresentationFormat>On-screen Show (4:3)</PresentationFormat>
  <Paragraphs>79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Adjacency</vt:lpstr>
      <vt:lpstr>Chapters 4-7 Test Review</vt:lpstr>
      <vt:lpstr>Question 1</vt:lpstr>
      <vt:lpstr>Question 1</vt:lpstr>
      <vt:lpstr>Question 2</vt:lpstr>
      <vt:lpstr>Question 3</vt:lpstr>
      <vt:lpstr>Question 3</vt:lpstr>
      <vt:lpstr>Question 4</vt:lpstr>
      <vt:lpstr>Question 4</vt:lpstr>
      <vt:lpstr>Question 4</vt:lpstr>
      <vt:lpstr>Question 4</vt:lpstr>
      <vt:lpstr>Question 5</vt:lpstr>
      <vt:lpstr>Question 6</vt:lpstr>
      <vt:lpstr>Question 7</vt:lpstr>
      <vt:lpstr>Question 8</vt:lpstr>
      <vt:lpstr>Question 8</vt:lpstr>
      <vt:lpstr>Question 8</vt:lpstr>
      <vt:lpstr>Question 8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Chapters 4-7 Test Review</dc:title>
  <dc:creator>Alexis</dc:creator>
  <cp:lastModifiedBy>Alexis</cp:lastModifiedBy>
  <cp:revision>32</cp:revision>
  <dcterms:created xsi:type="dcterms:W3CDTF">2014-02-23T17:34:32Z</dcterms:created>
  <dcterms:modified xsi:type="dcterms:W3CDTF">2014-02-23T21:32:04Z</dcterms:modified>
</cp:coreProperties>
</file>